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04"/>
    <p:restoredTop sz="94683"/>
  </p:normalViewPr>
  <p:slideViewPr>
    <p:cSldViewPr snapToGrid="0" snapToObjects="1">
      <p:cViewPr varScale="1">
        <p:scale>
          <a:sx n="137" d="100"/>
          <a:sy n="137" d="100"/>
        </p:scale>
        <p:origin x="200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D513BE-D157-7943-A007-1761FBE9AAB3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1C99D7-738B-3840-A2C0-913F35D42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868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rillist.com/entertainment/nation/the-best-places-to-move-in-the-united-states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-course.eu/k_nearest_neighbor_classifier.php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credit: </a:t>
            </a:r>
            <a:r>
              <a:rPr lang="en-US" dirty="0">
                <a:hlinkClick r:id="rId3"/>
              </a:rPr>
              <a:t>https://www.thrillist.com/entertainment/nation/the-best-places-to-move-in-the-united-states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C99D7-738B-3840-A2C0-913F35D42E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750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credit: </a:t>
            </a:r>
            <a:r>
              <a:rPr lang="en-US" dirty="0">
                <a:hlinkClick r:id="rId3"/>
              </a:rPr>
              <a:t>https://www.python-course.eu/k_nearest_neighbor_classifier.php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C99D7-738B-3840-A2C0-913F35D42E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2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FF765-2A4B-3842-8BE4-524F51C6C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A3A5FE-06EF-104C-999E-1EEF896627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9B4ED-5646-014D-B977-1FB4851B4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1F35A-BABD-3043-B23E-613112F8A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32EE7-25E3-4A43-8821-AC53414E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697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BA791-17E9-F447-8C7E-9963DFA7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359A1D-7ED4-E64C-8A0E-A90220998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0EE73-8561-A744-8991-CCFF4532B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B1F2A-2FB6-054E-8A24-21EA8729D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B7F88-D64C-5A47-B932-6B2972450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732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3A63E-E0B1-2943-9A9B-1432A0D36F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3146C3-5764-3C45-AE4B-D13D52E010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5A80D-A2DD-5B47-87A3-363083BA9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014C6-D550-D24B-82C4-EDBAECFE3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8DF46-1F48-AC4E-9CCA-E5A48A4C4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691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28BA3-0C76-924F-A15E-3ED9AC04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AB0DC-2F44-5941-AD57-DECDF1F00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D992-95ED-1E43-9C7B-F8958B695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0146A-3462-6742-861A-2E1F7A57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673F2-DF91-8944-8555-BA5BB6F3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382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D5773-4E28-874D-907E-B7FBDEFF8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CF9B5-A9E6-1744-BB70-857549E2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17263-D338-E34D-9E7D-715691C1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72736-FEF1-B14F-8E16-F68803A0B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59A43-CA2B-BB4F-BFB8-64239A8AF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20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E005D-8808-B747-B5EA-14592BFC4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7CB74-B29E-EF40-9377-E1E6363B9E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5983EA-B31F-3F4F-B341-B067413003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B49E34-BEF6-DF4A-80FC-7E7EF4E04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3951F6-DFAD-8F4A-8CE1-CF1F20BFD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47037C-13AF-6745-9133-F4186B5D6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995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A1D3C-57F6-0147-99A8-9AC13C369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64008D-B623-734B-BE92-E1A57DAEC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7EE597-6B24-724B-AE6C-933C2F3AF4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1ACBD4-C4CC-2146-8AC1-26C9A053F4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A967B3-4610-2C4D-9BEE-95DB9B83E8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7FEB88-12D0-A147-8B85-46A50CEC9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8E5AEC-B0A3-EF4B-9879-6B3E8B14A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F22030-A784-064D-9C97-2DFE6E4B1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364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6B0FB-89B9-3143-AD1C-37F66D7DB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8A59F0-DFCB-7D45-93F4-1B17C1595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A34D54-23BF-0F4F-83C7-0A483D843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ECA397-EE1D-2246-9F04-E489DE6E4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55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6AB8A1-9B6B-BF4E-B545-9119F1FB9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933126-6EE6-7D4F-9C2F-47310F894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266A4D-D544-2545-B23C-A140140B4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49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D0E58-5FAA-394D-B4A2-E6EF885BE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CC452-BF65-D143-BEF7-9BE3DEF92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E1879-BF88-844F-A826-8C548E67A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34E4D5-F19B-D042-A1D4-591EDD174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02665E-27DD-BB49-B828-391C30002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873DB7-3C4B-324F-8214-FA03C252D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619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C847E-7CAD-4848-A9B7-B49E79A1D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ED473-BB8C-8441-BDB2-E652C4F60A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0B717A-F983-C54C-8C21-8557E1F16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BBC9DA-D881-DF43-903F-FFD878EA2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6604F-2CF1-554F-9583-70D1B80E3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CF98D-47EA-3041-AD63-6B662D309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365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3DC0F9-ACF6-8A49-97C1-3BCCC7068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5238B-5727-D344-9AF2-F4B5BD10A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A1AE9-4840-BC45-B3FB-CF6C9E9823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11820-8E62-6045-8746-9120FD1A4BA2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CFEF8-BD7F-DD48-B823-7D8247D8D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C5158-5D52-184D-BE69-D7391A325C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E02-E1E1-D949-B972-CC4A0B013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52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6" descr="A close up of a map&#10;&#10;Description automatically generated">
            <a:extLst>
              <a:ext uri="{FF2B5EF4-FFF2-40B4-BE49-F238E27FC236}">
                <a16:creationId xmlns:a16="http://schemas.microsoft.com/office/drawing/2014/main" id="{6881DFA5-DC6C-B840-9959-FB55884D30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753E92-B941-DD49-9C49-4BBA0A5BBC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65862"/>
            <a:ext cx="605295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000" dirty="0">
                <a:ln w="22225">
                  <a:solidFill>
                    <a:srgbClr val="FFFFFF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Location Similarity Mapping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71ADA02E-9F19-ED46-A85B-ACF0D0680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41" y="1065862"/>
            <a:ext cx="3860002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IBM Professional Certificate in Data Science</a:t>
            </a: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Capstone Project</a:t>
            </a: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Alex Graber</a:t>
            </a:r>
          </a:p>
          <a:p>
            <a:pPr algn="l"/>
            <a:r>
              <a:rPr lang="en-US" sz="2000" dirty="0">
                <a:solidFill>
                  <a:srgbClr val="FFFFFF"/>
                </a:solidFill>
              </a:rPr>
              <a:t>25 April, 2019</a:t>
            </a:r>
          </a:p>
        </p:txBody>
      </p:sp>
    </p:spTree>
    <p:extLst>
      <p:ext uri="{BB962C8B-B14F-4D97-AF65-F5344CB8AC3E}">
        <p14:creationId xmlns:p14="http://schemas.microsoft.com/office/powerpoint/2010/main" val="1088034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AF85E-CB42-1E49-BFAE-486EA98AB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Introduction</a:t>
            </a:r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6BD054-08B5-5A4B-8653-79ED7F906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5321" y="2575034"/>
            <a:ext cx="5120113" cy="346222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i="1"/>
              <a:t>If I like where I’m living now, </a:t>
            </a:r>
            <a:br>
              <a:rPr lang="en-US" sz="3200" i="1"/>
            </a:br>
            <a:r>
              <a:rPr lang="en-US" sz="3200" i="1"/>
              <a:t>but need to move, in which areas should I begin my search</a:t>
            </a:r>
            <a:r>
              <a:rPr lang="en-US" sz="1800" i="1"/>
              <a:t>?</a:t>
            </a:r>
          </a:p>
          <a:p>
            <a:pPr marL="0" indent="0">
              <a:buNone/>
            </a:pPr>
            <a:endParaRPr lang="en-US" sz="1800" i="1"/>
          </a:p>
          <a:p>
            <a:pPr marL="0" indent="0">
              <a:buNone/>
            </a:pPr>
            <a:r>
              <a:rPr lang="en-US"/>
              <a:t>In this project, we identify characteristics that define a source zip code (current or idealized) and find the most similar zip codes in a broader destination location.</a:t>
            </a:r>
          </a:p>
          <a:p>
            <a:pPr marL="0" indent="0">
              <a:buNone/>
            </a:pPr>
            <a:endParaRPr lang="en-US" sz="1800" i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9EA0973-2E87-B74C-967F-F0BA0A5384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5621867" y="10"/>
            <a:ext cx="6570132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1709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9A10D-35CF-C84E-B9A4-C72B5697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collected from </a:t>
            </a:r>
            <a:r>
              <a:rPr lang="en-US" dirty="0" err="1"/>
              <a:t>FourSquare</a:t>
            </a:r>
            <a:r>
              <a:rPr lang="en-US" dirty="0"/>
              <a:t> and Zillow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FBA68-A803-C447-9374-97FD865EBC9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In order to understand the similarity between areas, we required several distinct types of data:</a:t>
            </a:r>
          </a:p>
          <a:p>
            <a:r>
              <a:rPr lang="en-US" sz="2000" dirty="0"/>
              <a:t>A way to define an area's location geographically.</a:t>
            </a:r>
          </a:p>
          <a:p>
            <a:r>
              <a:rPr lang="en-US" sz="2000" dirty="0"/>
              <a:t>A way to define the characteristics of a location.</a:t>
            </a:r>
          </a:p>
          <a:p>
            <a:r>
              <a:rPr lang="en-US" sz="2000" dirty="0"/>
              <a:t>A 'source' location used as an example to search against.</a:t>
            </a:r>
          </a:p>
          <a:p>
            <a:r>
              <a:rPr lang="en-US" sz="2000" dirty="0"/>
              <a:t>A pool of 'destination' locations used to find the final subset of top destination areas.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3A8545-36C5-9A4E-B692-8DA6714FE54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Zip code geolocation coordinates were provided via Zillow's '</a:t>
            </a:r>
            <a:r>
              <a:rPr lang="en-US" sz="2000" dirty="0" err="1"/>
              <a:t>GetRegionChildren</a:t>
            </a:r>
            <a:r>
              <a:rPr lang="en-US" sz="2000" dirty="0"/>
              <a:t>' API. Assuming we know the county (or counties) in which we're interested in living, the Zillow API allows us to collect all zip codes from within these counties.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Once we have zip codes and latitude/longitude coordinates, the </a:t>
            </a:r>
            <a:r>
              <a:rPr lang="en-US" sz="2000" dirty="0" err="1"/>
              <a:t>FourSquare</a:t>
            </a:r>
            <a:r>
              <a:rPr lang="en-US" sz="2000" dirty="0"/>
              <a:t> API allows us to understand the venue characteristics that identify a particular location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55913D-2067-6A4A-BF05-BC0E5C28316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05257" y="5404304"/>
            <a:ext cx="10160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64FEBB-A162-F948-8360-26E7D1C0F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881" y="3429000"/>
            <a:ext cx="1709020" cy="36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84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86590-AD15-B348-BC0C-15EF7A89E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Methodology: Data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2813C-4AAC-1847-AFA1-90349F0F25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A region is defined by the types of venues within 1600m (~1 mi) of the center of the zip code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83BEFC-BF01-FE4D-A0AC-F235E1056F2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”score” each venue by taking the distance from the </a:t>
            </a:r>
            <a:r>
              <a:rPr lang="en-US" sz="2400" i="1" dirty="0"/>
              <a:t>edge</a:t>
            </a:r>
            <a:r>
              <a:rPr lang="en-US" sz="2400" dirty="0"/>
              <a:t>. This inverse distance means that the </a:t>
            </a:r>
            <a:r>
              <a:rPr lang="en-US" sz="2400" i="1" dirty="0"/>
              <a:t>lower</a:t>
            </a:r>
            <a:r>
              <a:rPr lang="en-US" sz="2400" dirty="0"/>
              <a:t> the number, the further away these venues are.  And if the venue does not exist in the area (or if it's further away than 1 mile), then its inverse distance is 0.  If there are several different venues of the same category, I simply average their inverse distances.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48A1C54-2060-FB43-86F1-33B67EE17AA6}"/>
              </a:ext>
            </a:extLst>
          </p:cNvPr>
          <p:cNvGrpSpPr/>
          <p:nvPr/>
        </p:nvGrpSpPr>
        <p:grpSpPr>
          <a:xfrm>
            <a:off x="1289154" y="3117955"/>
            <a:ext cx="3507698" cy="3374920"/>
            <a:chOff x="1289154" y="3117955"/>
            <a:chExt cx="3507698" cy="3374920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7A76807B-0F22-4A49-B2AC-5BC2150EA5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289154" y="3117955"/>
              <a:ext cx="3507698" cy="337492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AAF7715-7332-3145-920B-D3D9A091D800}"/>
                </a:ext>
              </a:extLst>
            </p:cNvPr>
            <p:cNvSpPr/>
            <p:nvPr/>
          </p:nvSpPr>
          <p:spPr>
            <a:xfrm>
              <a:off x="1502228" y="3249385"/>
              <a:ext cx="3062515" cy="3062515"/>
            </a:xfrm>
            <a:prstGeom prst="ellipse">
              <a:avLst/>
            </a:prstGeom>
            <a:solidFill>
              <a:srgbClr val="4472C4">
                <a:alpha val="14902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4F9CB2B-F077-0748-B3E3-E6F4E46A7B72}"/>
                </a:ext>
              </a:extLst>
            </p:cNvPr>
            <p:cNvSpPr/>
            <p:nvPr/>
          </p:nvSpPr>
          <p:spPr>
            <a:xfrm>
              <a:off x="2953656" y="4700813"/>
              <a:ext cx="159657" cy="15965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CF425C1-26A7-8D46-B556-BD79487F3AC5}"/>
                </a:ext>
              </a:extLst>
            </p:cNvPr>
            <p:cNvCxnSpPr>
              <a:stCxn id="27" idx="7"/>
              <a:endCxn id="26" idx="7"/>
            </p:cNvCxnSpPr>
            <p:nvPr/>
          </p:nvCxnSpPr>
          <p:spPr>
            <a:xfrm flipV="1">
              <a:off x="3089932" y="3697880"/>
              <a:ext cx="1026316" cy="1026314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F32D070-72F7-394D-8603-6BCEF80C88FD}"/>
                </a:ext>
              </a:extLst>
            </p:cNvPr>
            <p:cNvSpPr txBox="1"/>
            <p:nvPr/>
          </p:nvSpPr>
          <p:spPr>
            <a:xfrm rot="18848844">
              <a:off x="3325807" y="4173771"/>
              <a:ext cx="5766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i="1" dirty="0"/>
                <a:t>1600 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3177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28EA-BF3B-7E43-BD88-963307B32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Methodology: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93CD0-F4C1-1B44-A457-B8E8C30BC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0" y="2438400"/>
            <a:ext cx="512702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800"/>
              <a:t>To review, after setting up the data, each zip code is defined by a list of venue categories, with a number between 0 and 1600 representing the distance to the 'average location' of each venue category. </a:t>
            </a:r>
          </a:p>
          <a:p>
            <a:pPr marL="0"/>
            <a:endParaRPr lang="en-US" sz="1800"/>
          </a:p>
          <a:p>
            <a:pPr marL="0"/>
            <a:r>
              <a:rPr lang="en-US" sz="1800"/>
              <a:t>We use an algorithm called K-Nearest-Neighbors (KNN) to identify the </a:t>
            </a:r>
            <a:r>
              <a:rPr lang="en-US" sz="1800" i="1"/>
              <a:t>k </a:t>
            </a:r>
            <a:r>
              <a:rPr lang="en-US" sz="1800"/>
              <a:t>zip codes that are most similar to our source zip code.  Cosine similarity is used as the comparison metric because we don’t care about absolute distances for each venue; rather, we want similar distance </a:t>
            </a:r>
            <a:r>
              <a:rPr lang="en-US" sz="1800" i="1"/>
              <a:t>relationships</a:t>
            </a:r>
            <a:r>
              <a:rPr lang="en-US" sz="1800"/>
              <a:t> with respect to the zip code center.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10D095D-CC67-504B-B966-395A288708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09618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C24CC30D-F809-4C48-BBD4-8D3EBD11E4C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E79EB8-0A34-5543-A85B-61ED6F89B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Results: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865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3407E-5D39-E94A-A816-EDE116D44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7254" y="525439"/>
            <a:ext cx="3336545" cy="16576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&amp; Discussion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F9B28B50-9A7A-C444-A3AE-23D309E5EE8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608" y="1124260"/>
            <a:ext cx="3917965" cy="2350778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22A5670-0F7B-4199-AEAB-33FBA9CEA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627" y="-1"/>
            <a:ext cx="0" cy="4572000"/>
          </a:xfrm>
          <a:prstGeom prst="line">
            <a:avLst/>
          </a:prstGeom>
          <a:ln w="3810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close up of a map&#10;&#10;Description automatically generated">
            <a:extLst>
              <a:ext uri="{FF2B5EF4-FFF2-40B4-BE49-F238E27FC236}">
                <a16:creationId xmlns:a16="http://schemas.microsoft.com/office/drawing/2014/main" id="{82D72782-9E78-954C-A68B-E47639B6E0B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06370" y="418926"/>
            <a:ext cx="2628285" cy="157040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BB1744D-A7DF-4B65-B6E3-DCF12BB2D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627" y="2228770"/>
            <a:ext cx="2877035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close up of a map&#10;&#10;Description automatically generated">
            <a:extLst>
              <a:ext uri="{FF2B5EF4-FFF2-40B4-BE49-F238E27FC236}">
                <a16:creationId xmlns:a16="http://schemas.microsoft.com/office/drawing/2014/main" id="{7764601C-E62C-C847-8AE1-47D82285288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02652" y="2535807"/>
            <a:ext cx="2628286" cy="157697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82DD753-EA38-4E86-91FB-05041A44A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67905"/>
            <a:ext cx="7530662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35A032D-7275-F94D-80F6-9F2F7A9B530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609" y="4972303"/>
            <a:ext cx="2221053" cy="1327078"/>
          </a:xfrm>
          <a:prstGeom prst="rect">
            <a:avLst/>
          </a:prstGeom>
        </p:spPr>
      </p:pic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7680F723-9988-E646-8280-85B6FF0F43B5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8195" y="4911832"/>
            <a:ext cx="2610801" cy="155342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BF13B-BAA5-A346-953B-BF78DE387C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17254" y="2274491"/>
            <a:ext cx="3336546" cy="3902472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600" dirty="0"/>
              <a:t>One of the major determining factors seems to be shopping centers - there are two within my current zip code detection radius, each of the similar zip codes also has a shopping center or shopping strip.</a:t>
            </a:r>
          </a:p>
          <a:p>
            <a:pPr marL="0"/>
            <a:r>
              <a:rPr lang="en-US" sz="1600" dirty="0"/>
              <a:t>When choosing the 10 most similar zip codes to my current one, the algorithm performs as expected. I am familiar with the local area, and all of the areas pinpointed on my map demonstrate a similar distribution of restaurants, shops, and services. </a:t>
            </a:r>
          </a:p>
          <a:p>
            <a:pPr marL="0"/>
            <a:endParaRPr lang="en-US" sz="160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DA63E78-7704-45EF-B5D3-EADDF5D82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1730262" y="5706812"/>
            <a:ext cx="228600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6636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7BF5E-95D3-7843-951E-E5D651BF1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Conclusion &amp; Next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DBA39-B4EF-D74D-9AA3-A4F65AFC5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As I'm currently looking for a new place to live, this project was very timely! I learned an incredible amount about geographic mapping, hitting APIs to request data, and applying clustering techniques to understand similarities between groups.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ABD62-44AC-AA4E-A8EC-3F4FB360A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Looking forward, given that the intent behind this project is to help find a new place to live, it would be very interesting to include cost-of-living information, as well as housing pricing and demographics information. </a:t>
            </a:r>
          </a:p>
          <a:p>
            <a:pPr marL="0" indent="0">
              <a:buNone/>
            </a:pPr>
            <a:r>
              <a:rPr lang="en-US"/>
              <a:t>These additional data would make the comparison between zip codes more directly useful in terms of cost of living decisions.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17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552</Words>
  <Application>Microsoft Macintosh PowerPoint</Application>
  <PresentationFormat>Widescreen</PresentationFormat>
  <Paragraphs>39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Location Similarity Mapping</vt:lpstr>
      <vt:lpstr>Introduction</vt:lpstr>
      <vt:lpstr>Data collected from FourSquare and Zillow</vt:lpstr>
      <vt:lpstr>Methodology: Data Setup</vt:lpstr>
      <vt:lpstr>Methodology: Algorithm</vt:lpstr>
      <vt:lpstr>Results:</vt:lpstr>
      <vt:lpstr>Results &amp; Discussion</vt:lpstr>
      <vt:lpstr>Conclusion &amp;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Location Similarity Mapping</dc:title>
  <dc:creator>Alex Graber</dc:creator>
  <cp:lastModifiedBy>Alex Graber</cp:lastModifiedBy>
  <cp:revision>3</cp:revision>
  <cp:lastPrinted>2019-04-25T23:48:01Z</cp:lastPrinted>
  <dcterms:created xsi:type="dcterms:W3CDTF">2019-04-25T23:45:55Z</dcterms:created>
  <dcterms:modified xsi:type="dcterms:W3CDTF">2019-04-25T23:48:37Z</dcterms:modified>
</cp:coreProperties>
</file>